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2438338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1">
              <a:satOff val="-1029"/>
              <a:lumOff val="-15629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168224"/>
              <a:satOff val="18883"/>
              <a:lumOff val="-3184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00DBB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wholeTbl>
    <a:band2H>
      <a:tcTxStyle/>
      <a:tcStyle>
        <a:tcBdr/>
        <a:fill>
          <a:solidFill>
            <a:srgbClr val="FFFB00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410732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97492"/>
              <a:satOff val="-3125"/>
              <a:lumOff val="27021"/>
            </a:schemeClr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7370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/>
      <a:tcStyle>
        <a:tcBdr/>
        <a:fill>
          <a:solidFill>
            <a:srgbClr val="DF9DF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114748"/>
              <a:satOff val="1446"/>
              <a:lumOff val="-896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chemeClr val="accent6">
              <a:satOff val="-21357"/>
              <a:lumOff val="-20662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wholeTbl>
    <a:band2H>
      <a:tcTxStyle/>
      <a:tcStyle>
        <a:tcBdr/>
        <a:fill>
          <a:solidFill>
            <a:srgbClr val="929292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15161B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D5D5D5"/>
              </a:solidFill>
              <a:prstDash val="solid"/>
              <a:miter lim="400000"/>
            </a:ln>
          </a:left>
          <a:right>
            <a:ln w="12700" cap="flat">
              <a:solidFill>
                <a:srgbClr val="D5D5D5"/>
              </a:solidFill>
              <a:prstDash val="solid"/>
              <a:miter lim="400000"/>
            </a:ln>
          </a:right>
          <a:top>
            <a:ln w="12700" cap="flat">
              <a:solidFill>
                <a:srgbClr val="D5D5D5"/>
              </a:solidFill>
              <a:prstDash val="solid"/>
              <a:miter lim="400000"/>
            </a:ln>
          </a:top>
          <a:bottom>
            <a:ln w="12700" cap="flat">
              <a:solidFill>
                <a:srgbClr val="D5D5D5"/>
              </a:solidFill>
              <a:prstDash val="solid"/>
              <a:miter lim="400000"/>
            </a:ln>
          </a:bottom>
          <a:insideH>
            <a:ln w="12700" cap="flat">
              <a:solidFill>
                <a:srgbClr val="D5D5D5"/>
              </a:solidFill>
              <a:prstDash val="solid"/>
              <a:miter lim="400000"/>
            </a:ln>
          </a:insideH>
          <a:insideV>
            <a:ln w="12700" cap="flat">
              <a:solidFill>
                <a:srgbClr val="D5D5D5"/>
              </a:solidFill>
              <a:prstDash val="solid"/>
              <a:miter lim="400000"/>
            </a:ln>
          </a:insideV>
        </a:tcBdr>
        <a:fill>
          <a:solidFill>
            <a:srgbClr val="5E5E5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Shape 2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Shape 2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 YARDS FROM SHORE. 10’ OF WATER. NO PFD. AUGUST 17TH, 2024. MOM OF DIVER WHO RECOVERED HIM IN MY KAYAK 101 CLASS STARTED CRYING WHEN I TOLD THE STORY. SO TYPICAL OF PADDLER DEATHS!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hape 2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 YARDS FROM SHORE. 10’ OF WATER. NO PFD. AUGUST 17TH, 2024. MOM OF DIVER WHO RECOVERED HIM IN MY KAYAK 101 CLASS STARTED CRYING WHEN I TOLD THE STORY. TYPICAL OF PADDLING DEATHS… MALE, TEENS TO 20S, INEXPERIENCED, “EASY WATER”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7" name="Shape 2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WE’LL TALK MORE ABOUT THEM IN A BIT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3" name="Shape 2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149,  142, 141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2" name="Shape 3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7" name="Shape 3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December 2023 death of 46-year-old fitness director Eiffel Gilyana, who vanished while paddling off Vilano Beach.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2" name="Shape 3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Based on Dr. Robin Pope’s “evidence based analysis”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4" name="Shape 3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HEY, COOL NEW KAYAKS! WHERE DID YOU GET THEM? WHERE YOU HEADED? I CHECKED THE WEATHER FORECAST AND WEATHER RADAR ON MY GIZMO. CLEAR FOR NOW - FORECAST HAS T-STORM LATE THIS AFTERNOON. HEY I DON’T WANT TO BE A BUSYBODY BUT… I SEE YOU DON’T HAVE LIFE JACKETS. I’M A MEMBER OF THE COAST GUARD AUXILIARY. WE DON’T ENFORCE, BUT FWC AND ACTIVE DUTY FOLKS WILL TERMINATE YOU, AND WRITE YOU A FINE. THERE IS A LIFE JACKET LOANER STATION OVER BY THE MAIN RAMP. THEY ONLY REALLY WORK IF YOU WEAR THEM. WEB SEARCH ON KAYAK LIFEJACKETS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2" name="Shape 3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WHERE TO OBTAIN?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7" name="Shape 3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OOOH, SHINY!  A TICKET TO ENCOURAGE  LIFE JACKET WEAR.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2" name="Shape 3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START YOUNG - ADVENTURE STARTS BUCKLED BY TOMMY REARDON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7" name="Shape 3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MOST IMPORTANT POINT OF TODAY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4" name="Shape 3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FINAL THOUGHT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40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2" name="Shape 4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CONTACT INFO</a:t>
            </a:r>
          </a:p>
          <a:p>
            <a:r>
              <a:t>PLEASE DON’T HESITATE TO REACH OUT - I AM AVAILABLE TO ALL FOR RBS QUESTIONS, CONCERNS, SUPPORT, CONNECTIONS, ANYTHING RELATED TO RBS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782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7839"/>
            <a:ext cx="21971000" cy="2006601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21719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ay abstract curve and line"/>
          <p:cNvSpPr>
            <a:spLocks noGrp="1"/>
          </p:cNvSpPr>
          <p:nvPr>
            <p:ph type="pic" idx="21"/>
          </p:nvPr>
        </p:nvSpPr>
        <p:spPr>
          <a:xfrm>
            <a:off x="-50800" y="-1828800"/>
            <a:ext cx="24574500" cy="1737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1945"/>
            <a:ext cx="21971000" cy="4648201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rridor of an open-air concrete structure under a partly cloudy sky"/>
          <p:cNvSpPr>
            <a:spLocks noGrp="1"/>
          </p:cNvSpPr>
          <p:nvPr>
            <p:ph type="pic" idx="21"/>
          </p:nvPr>
        </p:nvSpPr>
        <p:spPr>
          <a:xfrm>
            <a:off x="8140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494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61" name="View through a mesh-like ceiling under a blue sky"/>
          <p:cNvSpPr>
            <a:spLocks noGrp="1"/>
          </p:cNvSpPr>
          <p:nvPr>
            <p:ph type="pic" idx="22"/>
          </p:nvPr>
        </p:nvSpPr>
        <p:spPr>
          <a:xfrm>
            <a:off x="8140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7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8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3906899"/>
            <a:ext cx="21971004" cy="4648201"/>
          </a:xfrm>
          <a:prstGeom prst="rect">
            <a:avLst/>
          </a:prstGeom>
        </p:spPr>
        <p:txBody>
          <a:bodyPr anchor="ctr"/>
          <a:lstStyle>
            <a:lvl1pPr>
              <a:defRPr sz="12000" spc="-119"/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6000"/>
              </a:spcBef>
              <a:buSzTx/>
              <a:buNone/>
              <a:defRPr sz="5000"/>
            </a:lvl1pPr>
            <a:lvl2pPr marL="0" indent="457200" defTabSz="825500">
              <a:spcBef>
                <a:spcPts val="6000"/>
              </a:spcBef>
              <a:buSzTx/>
              <a:buNone/>
              <a:defRPr sz="5000"/>
            </a:lvl2pPr>
            <a:lvl3pPr marL="0" indent="914400" defTabSz="825500">
              <a:spcBef>
                <a:spcPts val="6000"/>
              </a:spcBef>
              <a:buSzTx/>
              <a:buNone/>
              <a:defRPr sz="5000"/>
            </a:lvl3pPr>
            <a:lvl4pPr marL="0" indent="1371600" defTabSz="825500">
              <a:spcBef>
                <a:spcPts val="6000"/>
              </a:spcBef>
              <a:buSzTx/>
              <a:buNone/>
              <a:defRPr sz="5000"/>
            </a:lvl4pPr>
            <a:lvl5pPr marL="0" indent="1828800" defTabSz="8255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191644"/>
            <a:ext cx="21971000" cy="408940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z="12000" spc="-119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7360"/>
            <a:ext cx="21971000" cy="735145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28667"/>
          </a:xfrm>
          <a:prstGeom prst="rect">
            <a:avLst/>
          </a:prstGeom>
        </p:spPr>
        <p:txBody>
          <a:bodyPr anchor="b"/>
          <a:lstStyle>
            <a:lvl1pPr marL="254000" indent="-2540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6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56257" y="9559997"/>
            <a:ext cx="13471486" cy="698501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lack and white close-up of curved pieces of paper"/>
          <p:cNvSpPr>
            <a:spLocks noGrp="1"/>
          </p:cNvSpPr>
          <p:nvPr>
            <p:ph type="pic" sz="quarter" idx="21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Gray disc against a gray background"/>
          <p:cNvSpPr>
            <a:spLocks noGrp="1"/>
          </p:cNvSpPr>
          <p:nvPr>
            <p:ph type="pic" sz="quarter" idx="22"/>
          </p:nvPr>
        </p:nvSpPr>
        <p:spPr>
          <a:xfrm>
            <a:off x="14897100" y="3632200"/>
            <a:ext cx="9131300" cy="64570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Abstract image of two gray discs intersecting"/>
          <p:cNvSpPr>
            <a:spLocks noGrp="1"/>
          </p:cNvSpPr>
          <p:nvPr>
            <p:ph type="pic" sz="half" idx="23"/>
          </p:nvPr>
        </p:nvSpPr>
        <p:spPr>
          <a:xfrm>
            <a:off x="-749300" y="3632200"/>
            <a:ext cx="113030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lack and white close-up of woven texture"/>
          <p:cNvSpPr>
            <a:spLocks noGrp="1"/>
          </p:cNvSpPr>
          <p:nvPr>
            <p:ph type="pic" idx="21"/>
          </p:nvPr>
        </p:nvSpPr>
        <p:spPr>
          <a:xfrm>
            <a:off x="-38100" y="-1293994"/>
            <a:ext cx="24447500" cy="1629551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002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8" y="12496800"/>
            <a:ext cx="1190627" cy="10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Line 8"/>
          <p:cNvSpPr/>
          <p:nvPr/>
        </p:nvSpPr>
        <p:spPr>
          <a:xfrm>
            <a:off x="3962400" y="13258800"/>
            <a:ext cx="11582400" cy="0"/>
          </a:xfrm>
          <a:prstGeom prst="line">
            <a:avLst/>
          </a:prstGeom>
          <a:ln w="50800">
            <a:solidFill>
              <a:srgbClr val="FF6600"/>
            </a:solidFill>
          </a:ln>
        </p:spPr>
        <p:txBody>
          <a:bodyPr lIns="91437" tIns="91437" rIns="91437" bIns="91437"/>
          <a:lstStyle/>
          <a:p>
            <a:pPr defTabSz="1828800">
              <a:spcBef>
                <a:spcPts val="0"/>
              </a:spcBef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71" name="Line 9"/>
          <p:cNvSpPr/>
          <p:nvPr/>
        </p:nvSpPr>
        <p:spPr>
          <a:xfrm>
            <a:off x="16611600" y="13258800"/>
            <a:ext cx="3810000" cy="0"/>
          </a:xfrm>
          <a:prstGeom prst="line">
            <a:avLst/>
          </a:prstGeom>
          <a:ln w="50800">
            <a:solidFill>
              <a:srgbClr val="FF6600"/>
            </a:solidFill>
          </a:ln>
        </p:spPr>
        <p:txBody>
          <a:bodyPr lIns="91437" tIns="91437" rIns="91437" bIns="91437"/>
          <a:lstStyle/>
          <a:p>
            <a:pPr defTabSz="1828800">
              <a:spcBef>
                <a:spcPts val="0"/>
              </a:spcBef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72" name="Text Box 10"/>
          <p:cNvSpPr txBox="1"/>
          <p:nvPr/>
        </p:nvSpPr>
        <p:spPr>
          <a:xfrm>
            <a:off x="16550637" y="12966702"/>
            <a:ext cx="3931923" cy="466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7" tIns="91437" rIns="91437" bIns="91437">
            <a:spAutoFit/>
          </a:bodyPr>
          <a:lstStyle>
            <a:lvl1pPr defTabSz="1828800">
              <a:lnSpc>
                <a:spcPct val="25000"/>
              </a:lnSpc>
              <a:spcBef>
                <a:spcPts val="0"/>
              </a:spcBef>
              <a:defRPr sz="2000" b="1">
                <a:solidFill>
                  <a:srgbClr val="FFCC00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U.S. Coast Guard</a:t>
            </a:r>
          </a:p>
        </p:txBody>
      </p:sp>
      <p:sp>
        <p:nvSpPr>
          <p:cNvPr id="173" name="Text Box 11"/>
          <p:cNvSpPr txBox="1"/>
          <p:nvPr/>
        </p:nvSpPr>
        <p:spPr>
          <a:xfrm>
            <a:off x="5120637" y="654052"/>
            <a:ext cx="2255525" cy="756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7" tIns="91437" rIns="91437" bIns="91437">
            <a:spAutoFit/>
          </a:bodyPr>
          <a:lstStyle>
            <a:lvl1pPr defTabSz="1828800">
              <a:lnSpc>
                <a:spcPct val="70000"/>
              </a:lnSpc>
              <a:spcBef>
                <a:spcPts val="1400"/>
              </a:spcBef>
              <a:defRPr sz="2400" b="1">
                <a:solidFill>
                  <a:srgbClr val="C0C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Homeland Security</a:t>
            </a:r>
          </a:p>
        </p:txBody>
      </p:sp>
      <p:pic>
        <p:nvPicPr>
          <p:cNvPr id="174" name="Picture 12" descr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57200"/>
            <a:ext cx="1066800" cy="106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875856" y="13258800"/>
            <a:ext cx="393345" cy="380260"/>
          </a:xfrm>
          <a:prstGeom prst="rect">
            <a:avLst/>
          </a:prstGeom>
        </p:spPr>
        <p:txBody>
          <a:bodyPr lIns="91437" tIns="91437" rIns="91437" bIns="91437" anchor="t"/>
          <a:lstStyle>
            <a:lvl1pPr defTabSz="1828800"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002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8" y="12496800"/>
            <a:ext cx="1190625" cy="10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Line 8"/>
          <p:cNvSpPr/>
          <p:nvPr/>
        </p:nvSpPr>
        <p:spPr>
          <a:xfrm>
            <a:off x="3962400" y="13258800"/>
            <a:ext cx="11582400" cy="0"/>
          </a:xfrm>
          <a:prstGeom prst="line">
            <a:avLst/>
          </a:prstGeom>
          <a:ln w="50800">
            <a:solidFill>
              <a:srgbClr val="FF6600"/>
            </a:solidFill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4" name="Line 9"/>
          <p:cNvSpPr/>
          <p:nvPr/>
        </p:nvSpPr>
        <p:spPr>
          <a:xfrm>
            <a:off x="16611600" y="13258800"/>
            <a:ext cx="3810000" cy="0"/>
          </a:xfrm>
          <a:prstGeom prst="line">
            <a:avLst/>
          </a:prstGeom>
          <a:ln w="50800">
            <a:solidFill>
              <a:srgbClr val="FF6600"/>
            </a:solidFill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5" name="Text Box 10"/>
          <p:cNvSpPr txBox="1"/>
          <p:nvPr/>
        </p:nvSpPr>
        <p:spPr>
          <a:xfrm>
            <a:off x="16550639" y="12966700"/>
            <a:ext cx="3931921" cy="466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25000"/>
              </a:lnSpc>
              <a:spcBef>
                <a:spcPts val="0"/>
              </a:spcBef>
              <a:defRPr sz="2000" b="1">
                <a:solidFill>
                  <a:srgbClr val="FFCC00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U.S. Coast Guard</a:t>
            </a:r>
          </a:p>
        </p:txBody>
      </p:sp>
      <p:sp>
        <p:nvSpPr>
          <p:cNvPr id="186" name="Text Box 11"/>
          <p:cNvSpPr txBox="1"/>
          <p:nvPr/>
        </p:nvSpPr>
        <p:spPr>
          <a:xfrm>
            <a:off x="5120640" y="654050"/>
            <a:ext cx="2255521" cy="756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70000"/>
              </a:lnSpc>
              <a:spcBef>
                <a:spcPts val="1400"/>
              </a:spcBef>
              <a:defRPr sz="2400" b="1">
                <a:solidFill>
                  <a:srgbClr val="C0C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Homeland Security</a:t>
            </a:r>
          </a:p>
        </p:txBody>
      </p:sp>
      <p:pic>
        <p:nvPicPr>
          <p:cNvPr id="187" name="Picture 12" descr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57200"/>
            <a:ext cx="1066800" cy="106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7924800" y="609600"/>
            <a:ext cx="12496800" cy="228600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1828800">
              <a:lnSpc>
                <a:spcPct val="100000"/>
              </a:lnSpc>
              <a:defRPr sz="4800" spc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62400" y="3200400"/>
            <a:ext cx="16459200" cy="8077200"/>
          </a:xfrm>
          <a:prstGeom prst="rect">
            <a:avLst/>
          </a:prstGeom>
        </p:spPr>
        <p:txBody>
          <a:bodyPr lIns="91439" tIns="91439" rIns="91439" bIns="91439"/>
          <a:lstStyle>
            <a:lvl1pPr marL="514350" indent="-514350" defTabSz="1828800">
              <a:spcBef>
                <a:spcPts val="800"/>
              </a:spcBef>
              <a:buFont typeface="Arial"/>
              <a:defRPr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71525" indent="-428625" defTabSz="1828800">
              <a:spcBef>
                <a:spcPts val="800"/>
              </a:spcBef>
              <a:buFont typeface="Arial"/>
              <a:defRPr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700" indent="-342900" defTabSz="1828800">
              <a:spcBef>
                <a:spcPts val="800"/>
              </a:spcBef>
              <a:buFont typeface="Arial"/>
              <a:defRPr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indent="-342900" defTabSz="1828800">
              <a:spcBef>
                <a:spcPts val="800"/>
              </a:spcBef>
              <a:buFont typeface="Arial"/>
              <a:defRPr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500" indent="-342900" defTabSz="1828800">
              <a:spcBef>
                <a:spcPts val="800"/>
              </a:spcBef>
              <a:buFont typeface="Arial"/>
              <a:defRPr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875852" y="13258800"/>
            <a:ext cx="393348" cy="380264"/>
          </a:xfrm>
          <a:prstGeom prst="rect">
            <a:avLst/>
          </a:prstGeom>
        </p:spPr>
        <p:txBody>
          <a:bodyPr lIns="91439" tIns="91439" rIns="91439" bIns="91439" anchor="t"/>
          <a:lstStyle>
            <a:lvl1pPr defTabSz="1828800"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bg>
      <p:bgPr>
        <a:solidFill>
          <a:srgbClr val="002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78" y="12496800"/>
            <a:ext cx="1190625" cy="10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Line 8"/>
          <p:cNvSpPr/>
          <p:nvPr/>
        </p:nvSpPr>
        <p:spPr>
          <a:xfrm>
            <a:off x="3962400" y="13258800"/>
            <a:ext cx="11582400" cy="0"/>
          </a:xfrm>
          <a:prstGeom prst="line">
            <a:avLst/>
          </a:prstGeom>
          <a:ln w="50800">
            <a:solidFill>
              <a:srgbClr val="FF6600"/>
            </a:solidFill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99" name="Line 9"/>
          <p:cNvSpPr/>
          <p:nvPr/>
        </p:nvSpPr>
        <p:spPr>
          <a:xfrm>
            <a:off x="16611600" y="13258800"/>
            <a:ext cx="3810000" cy="0"/>
          </a:xfrm>
          <a:prstGeom prst="line">
            <a:avLst/>
          </a:prstGeom>
          <a:ln w="50800">
            <a:solidFill>
              <a:srgbClr val="FF6600"/>
            </a:solidFill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00" name="Text Box 10"/>
          <p:cNvSpPr txBox="1"/>
          <p:nvPr/>
        </p:nvSpPr>
        <p:spPr>
          <a:xfrm>
            <a:off x="16550639" y="12966700"/>
            <a:ext cx="3931921" cy="466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25000"/>
              </a:lnSpc>
              <a:spcBef>
                <a:spcPts val="0"/>
              </a:spcBef>
              <a:defRPr sz="2000" b="1">
                <a:solidFill>
                  <a:srgbClr val="FFCC00"/>
                </a:solidFill>
                <a:effectLst>
                  <a:outerShdw blurRad="38100" dist="38100" dir="27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U.S. Coast Guard</a:t>
            </a:r>
          </a:p>
        </p:txBody>
      </p:sp>
      <p:sp>
        <p:nvSpPr>
          <p:cNvPr id="201" name="Text Box 11"/>
          <p:cNvSpPr txBox="1"/>
          <p:nvPr/>
        </p:nvSpPr>
        <p:spPr>
          <a:xfrm>
            <a:off x="5120640" y="654050"/>
            <a:ext cx="2255521" cy="756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70000"/>
              </a:lnSpc>
              <a:spcBef>
                <a:spcPts val="1400"/>
              </a:spcBef>
              <a:defRPr sz="2400" b="1">
                <a:solidFill>
                  <a:srgbClr val="C0C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Homeland Security</a:t>
            </a:r>
          </a:p>
        </p:txBody>
      </p:sp>
      <p:pic>
        <p:nvPicPr>
          <p:cNvPr id="202" name="Picture 12" descr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57200"/>
            <a:ext cx="1066800" cy="1066800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Title Text"/>
          <p:cNvSpPr txBox="1">
            <a:spLocks noGrp="1"/>
          </p:cNvSpPr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1828800">
              <a:lnSpc>
                <a:spcPct val="100000"/>
              </a:lnSpc>
              <a:defRPr sz="4800" spc="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0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2400" y="3070225"/>
            <a:ext cx="8080376" cy="1279525"/>
          </a:xfrm>
          <a:prstGeom prst="rect">
            <a:avLst/>
          </a:prstGeom>
        </p:spPr>
        <p:txBody>
          <a:bodyPr lIns="91439" tIns="91439" rIns="91439" bIns="91439" anchor="b"/>
          <a:lstStyle>
            <a:lvl1pPr marL="0" indent="0" defTabSz="1828800">
              <a:spcBef>
                <a:spcPts val="800"/>
              </a:spcBef>
              <a:buSzTx/>
              <a:buNone/>
              <a:defRPr sz="3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42900" defTabSz="1828800">
              <a:spcBef>
                <a:spcPts val="800"/>
              </a:spcBef>
              <a:buSzTx/>
              <a:buNone/>
              <a:defRPr sz="3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685800" defTabSz="1828800">
              <a:spcBef>
                <a:spcPts val="800"/>
              </a:spcBef>
              <a:buSzTx/>
              <a:buNone/>
              <a:defRPr sz="3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028700" defTabSz="1828800">
              <a:spcBef>
                <a:spcPts val="800"/>
              </a:spcBef>
              <a:buSzTx/>
              <a:buNone/>
              <a:defRPr sz="3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371600" defTabSz="1828800">
              <a:spcBef>
                <a:spcPts val="800"/>
              </a:spcBef>
              <a:buSzTx/>
              <a:buNone/>
              <a:defRPr sz="3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338053" y="3070225"/>
            <a:ext cx="8083551" cy="1279525"/>
          </a:xfrm>
          <a:prstGeom prst="rect">
            <a:avLst/>
          </a:prstGeom>
        </p:spPr>
        <p:txBody>
          <a:bodyPr lIns="91439" tIns="91439" rIns="91439" bIns="91439" anchor="b"/>
          <a:lstStyle/>
          <a:p>
            <a:pPr marL="0" indent="0" defTabSz="1828800">
              <a:spcBef>
                <a:spcPts val="800"/>
              </a:spcBef>
              <a:buSzTx/>
              <a:buNone/>
              <a:defRPr sz="3600"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875852" y="13258800"/>
            <a:ext cx="393348" cy="380264"/>
          </a:xfrm>
          <a:prstGeom prst="rect">
            <a:avLst/>
          </a:prstGeom>
        </p:spPr>
        <p:txBody>
          <a:bodyPr lIns="91439" tIns="91439" rIns="91439" bIns="91439" anchor="t"/>
          <a:lstStyle>
            <a:lvl1pPr defTabSz="1828800"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8500" b="1" spc="-17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22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Subtitle</a:t>
            </a:r>
          </a:p>
        </p:txBody>
      </p:sp>
      <p:sp>
        <p:nvSpPr>
          <p:cNvPr id="22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marL="609600" indent="-609600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200" indent="-609600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800" indent="-609600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400" indent="-609600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8000" indent="-609600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 algn="ctr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60642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med"/>
  <p:txStyles>
    <p:titleStyle>
      <a:lvl1pPr marL="0" marR="0" indent="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338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FFFFFF"/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2438338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cott Szczepaniak…"/>
          <p:cNvSpPr txBox="1">
            <a:spLocks noGrp="1"/>
          </p:cNvSpPr>
          <p:nvPr>
            <p:ph type="body" idx="21"/>
          </p:nvPr>
        </p:nvSpPr>
        <p:spPr>
          <a:xfrm>
            <a:off x="651461" y="11225183"/>
            <a:ext cx="20309511" cy="311083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>
              <a:defRPr sz="5000"/>
            </a:pPr>
            <a:r>
              <a:t>Scott Szczepaniak</a:t>
            </a:r>
          </a:p>
          <a:p>
            <a:pPr>
              <a:defRPr sz="5000"/>
            </a:pPr>
            <a:r>
              <a:t>Southeast District Recreational Boating Program Specialist</a:t>
            </a:r>
          </a:p>
        </p:txBody>
      </p:sp>
      <p:sp>
        <p:nvSpPr>
          <p:cNvPr id="233" name="Recreational Boating Safety -…"/>
          <p:cNvSpPr txBox="1">
            <a:spLocks noGrp="1"/>
          </p:cNvSpPr>
          <p:nvPr>
            <p:ph type="ctrTitle"/>
          </p:nvPr>
        </p:nvSpPr>
        <p:spPr>
          <a:xfrm>
            <a:off x="935892" y="7407751"/>
            <a:ext cx="22512216" cy="4178947"/>
          </a:xfrm>
          <a:prstGeom prst="rect">
            <a:avLst/>
          </a:prstGeom>
        </p:spPr>
        <p:txBody>
          <a:bodyPr/>
          <a:lstStyle/>
          <a:p>
            <a:pPr algn="ctr" defTabSz="323596">
              <a:defRPr sz="10920" spc="-109"/>
            </a:pPr>
            <a:r>
              <a:t>Recreational Boating Safety - </a:t>
            </a:r>
          </a:p>
          <a:p>
            <a:pPr algn="ctr" defTabSz="323596">
              <a:defRPr sz="10920" spc="-109"/>
            </a:pPr>
            <a:r>
              <a:t>INFLUENCE BOATERS’BEHAVIORS</a:t>
            </a:r>
          </a:p>
        </p:txBody>
      </p:sp>
      <p:sp>
        <p:nvSpPr>
          <p:cNvPr id="234" name="PTC COLAB 2026"/>
          <p:cNvSpPr txBox="1"/>
          <p:nvPr/>
        </p:nvSpPr>
        <p:spPr>
          <a:xfrm>
            <a:off x="5280446" y="5969000"/>
            <a:ext cx="11051541" cy="177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 b="1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PTC COLAB 2026</a:t>
            </a:r>
          </a:p>
        </p:txBody>
      </p:sp>
      <p:pic>
        <p:nvPicPr>
          <p:cNvPr id="235" name="CGD-SE logo.png" descr="CGD-SE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7441" y="524445"/>
            <a:ext cx="5913133" cy="5913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BSX LOGO 2022 4.pdf" descr="BSX LOGO 2022 4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433" y="524446"/>
            <a:ext cx="5913134" cy="61833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U.S. Coast Guard seal." descr="U.S. Coast Guard seal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612" y="659539"/>
            <a:ext cx="5642947" cy="56429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OBJECTIVES"/>
          <p:cNvSpPr txBox="1"/>
          <p:nvPr/>
        </p:nvSpPr>
        <p:spPr>
          <a:xfrm>
            <a:off x="7796748" y="125325"/>
            <a:ext cx="7296151" cy="177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OBJECTIVES</a:t>
            </a:r>
          </a:p>
        </p:txBody>
      </p:sp>
      <p:sp>
        <p:nvSpPr>
          <p:cNvPr id="241" name="Text"/>
          <p:cNvSpPr txBox="1"/>
          <p:nvPr/>
        </p:nvSpPr>
        <p:spPr>
          <a:xfrm>
            <a:off x="1948348" y="5745615"/>
            <a:ext cx="18992950" cy="3940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355600">
              <a:spcBef>
                <a:spcPts val="0"/>
              </a:spcBef>
              <a:defRPr sz="7500"/>
            </a:pPr>
            <a:endParaRPr/>
          </a:p>
          <a:p>
            <a:pPr defTabSz="355600">
              <a:spcBef>
                <a:spcPts val="0"/>
              </a:spcBef>
              <a:defRPr sz="7500"/>
            </a:pPr>
            <a:endParaRPr/>
          </a:p>
        </p:txBody>
      </p:sp>
      <p:sp>
        <p:nvSpPr>
          <p:cNvPr id="242" name="Background on Coast Guard’s role in boating safety including statistical collection…"/>
          <p:cNvSpPr txBox="1"/>
          <p:nvPr/>
        </p:nvSpPr>
        <p:spPr>
          <a:xfrm>
            <a:off x="399560" y="3609839"/>
            <a:ext cx="22929099" cy="9005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1344612" indent="-1344612">
              <a:spcBef>
                <a:spcPts val="0"/>
              </a:spcBef>
              <a:buSzPct val="100000"/>
              <a:buAutoNum type="arabicPeriod"/>
              <a:defRPr sz="8800"/>
            </a:pPr>
            <a:r>
              <a:t>Background on Coast Guard’s role in boating safety including statistical collection</a:t>
            </a:r>
          </a:p>
          <a:p>
            <a:pPr marL="1344612" indent="-1344612">
              <a:spcBef>
                <a:spcPts val="0"/>
              </a:spcBef>
              <a:buSzPct val="100000"/>
              <a:buAutoNum type="arabicPeriod"/>
              <a:defRPr sz="8800"/>
            </a:pPr>
            <a:r>
              <a:t>Trends in fatalities, specific to paddlecraft</a:t>
            </a:r>
          </a:p>
          <a:p>
            <a:pPr>
              <a:spcBef>
                <a:spcPts val="0"/>
              </a:spcBef>
              <a:defRPr sz="8800"/>
            </a:pPr>
            <a:r>
              <a:t>3. Safety interventions = casual to committed paddlers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WHY?"/>
          <p:cNvSpPr txBox="1">
            <a:spLocks noGrp="1"/>
          </p:cNvSpPr>
          <p:nvPr>
            <p:ph type="title"/>
          </p:nvPr>
        </p:nvSpPr>
        <p:spPr>
          <a:xfrm>
            <a:off x="746424" y="49449"/>
            <a:ext cx="9779001" cy="1689101"/>
          </a:xfrm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WHY?</a:t>
            </a:r>
          </a:p>
        </p:txBody>
      </p:sp>
      <p:pic>
        <p:nvPicPr>
          <p:cNvPr id="245" name="Screenshot 2026-10-15 at 10.28.19.png" descr="Screenshot 2026-10-15 at 10.28.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380" y="2010893"/>
            <a:ext cx="14639240" cy="9694214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19 YEAR OLD JOSH EDWARDS"/>
          <p:cNvSpPr txBox="1"/>
          <p:nvPr/>
        </p:nvSpPr>
        <p:spPr>
          <a:xfrm>
            <a:off x="8706611" y="12325487"/>
            <a:ext cx="6970777" cy="76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19 YEAR OLD JOSH EDWARDS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129" y="1751224"/>
            <a:ext cx="13618069" cy="10213552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INGING PINES RECREATION AREA LAKE HARTWELL, SOUTH CAROLINA"/>
          <p:cNvSpPr txBox="1"/>
          <p:nvPr/>
        </p:nvSpPr>
        <p:spPr>
          <a:xfrm>
            <a:off x="3793235" y="12407865"/>
            <a:ext cx="16797529" cy="76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SINGING PINES RECREATION AREA LAKE HARTWELL, SOUTH CAROLINA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Mission of Recreational Boating Safety Program"/>
          <p:cNvSpPr txBox="1">
            <a:spLocks noGrp="1"/>
          </p:cNvSpPr>
          <p:nvPr>
            <p:ph type="body" idx="21"/>
          </p:nvPr>
        </p:nvSpPr>
        <p:spPr>
          <a:xfrm>
            <a:off x="2298431" y="-229143"/>
            <a:ext cx="20738287" cy="610343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algn="ctr" defTabSz="800735">
              <a:defRPr sz="1455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dirty="0"/>
              <a:t>Mission of Recreational Boating Safety Program</a:t>
            </a:r>
          </a:p>
        </p:txBody>
      </p:sp>
      <p:pic>
        <p:nvPicPr>
          <p:cNvPr id="256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“… reduce fatalities, injuries and property damage…”"/>
          <p:cNvSpPr txBox="1"/>
          <p:nvPr/>
        </p:nvSpPr>
        <p:spPr>
          <a:xfrm>
            <a:off x="3931751" y="6443680"/>
            <a:ext cx="14261918" cy="3659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3300" i="1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sz="9600" dirty="0"/>
              <a:t>“… reduce fatalities, injuries </a:t>
            </a:r>
            <a:endParaRPr lang="en-US" sz="9600" dirty="0"/>
          </a:p>
          <a:p>
            <a:r>
              <a:rPr sz="9600" dirty="0"/>
              <a:t>and property damage…”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trategic plan directs us to…"/>
          <p:cNvSpPr txBox="1">
            <a:spLocks noGrp="1"/>
          </p:cNvSpPr>
          <p:nvPr>
            <p:ph type="body" idx="21"/>
          </p:nvPr>
        </p:nvSpPr>
        <p:spPr>
          <a:xfrm>
            <a:off x="1366359" y="4419674"/>
            <a:ext cx="21651282" cy="681044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ctr" defTabSz="1999437">
              <a:spcBef>
                <a:spcPts val="3800"/>
              </a:spcBef>
              <a:defRPr sz="12300">
                <a:latin typeface="Graphik Light"/>
                <a:ea typeface="Graphik Light"/>
                <a:cs typeface="Graphik Light"/>
                <a:sym typeface="Graphik Light"/>
              </a:defRPr>
            </a:pPr>
            <a:r>
              <a:t>Strategic plan directs us to </a:t>
            </a:r>
          </a:p>
          <a:p>
            <a:pPr algn="ctr" defTabSz="1999437">
              <a:spcBef>
                <a:spcPts val="3800"/>
              </a:spcBef>
              <a:defRPr sz="12300" b="1">
                <a:latin typeface="Graphik"/>
                <a:ea typeface="Graphik"/>
                <a:cs typeface="Graphik"/>
                <a:sym typeface="Graphik"/>
              </a:defRPr>
            </a:pPr>
            <a:r>
              <a:t>“…influence boaters’ (paddlers’) behaviors…”</a:t>
            </a:r>
          </a:p>
        </p:txBody>
      </p:sp>
      <p:sp>
        <p:nvSpPr>
          <p:cNvPr id="260" name="HOW?"/>
          <p:cNvSpPr txBox="1">
            <a:spLocks noGrp="1"/>
          </p:cNvSpPr>
          <p:nvPr>
            <p:ph type="title"/>
          </p:nvPr>
        </p:nvSpPr>
        <p:spPr>
          <a:xfrm>
            <a:off x="1177522" y="1189944"/>
            <a:ext cx="4377362" cy="1689101"/>
          </a:xfrm>
          <a:prstGeom prst="rect">
            <a:avLst/>
          </a:prstGeom>
        </p:spPr>
        <p:txBody>
          <a:bodyPr/>
          <a:lstStyle>
            <a:lvl1pPr defTabSz="2316421">
              <a:defRPr sz="9500" spc="-95"/>
            </a:lvl1pPr>
          </a:lstStyle>
          <a:p>
            <a:r>
              <a:t>HOW?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HQ Program Division"/>
          <p:cNvSpPr txBox="1"/>
          <p:nvPr/>
        </p:nvSpPr>
        <p:spPr>
          <a:xfrm>
            <a:off x="6375082" y="311203"/>
            <a:ext cx="9041131" cy="120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7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HQ Program Division</a:t>
            </a:r>
          </a:p>
        </p:txBody>
      </p:sp>
      <p:sp>
        <p:nvSpPr>
          <p:cNvPr id="263" name="BOATING SAFETY DIVISION (CG-BSX-2)…"/>
          <p:cNvSpPr txBox="1"/>
          <p:nvPr/>
        </p:nvSpPr>
        <p:spPr>
          <a:xfrm>
            <a:off x="1066152" y="3617143"/>
            <a:ext cx="14260353" cy="9487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01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BOATING SAFETY DIVISION (CG-BSX-2)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101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lnSpc>
                <a:spcPct val="90000"/>
              </a:lnSpc>
              <a:spcBef>
                <a:spcPts val="1000"/>
              </a:spcBef>
              <a:defRPr sz="101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Part of Prevention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101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64" name="RECREATIONAL BOATING SAFETY IN D7 - PREVENTION THRU PARTNERSHIPS!"/>
          <p:cNvSpPr txBox="1"/>
          <p:nvPr/>
        </p:nvSpPr>
        <p:spPr>
          <a:xfrm>
            <a:off x="823722" y="12711856"/>
            <a:ext cx="22736557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RECREATIONAL BOATING SAFETY IN D7 - PREVENTION THRU PARTNERSHIPS! </a:t>
            </a:r>
          </a:p>
        </p:txBody>
      </p:sp>
      <p:pic>
        <p:nvPicPr>
          <p:cNvPr id="265" name="BSX LOGO 2022 4-02.png" descr="BSX LOGO 2022 4-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5861" y="1587505"/>
            <a:ext cx="13641281" cy="105409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RECREATIONAL BOATING INCIDENT INVESTIGATION AND REPORTING"/>
          <p:cNvSpPr txBox="1"/>
          <p:nvPr/>
        </p:nvSpPr>
        <p:spPr>
          <a:xfrm>
            <a:off x="2765542" y="4966456"/>
            <a:ext cx="18852917" cy="378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10000"/>
            </a:lvl1pPr>
          </a:lstStyle>
          <a:p>
            <a:r>
              <a:rPr dirty="0"/>
              <a:t>RECREATIONAL BOATING INCIDENT </a:t>
            </a:r>
            <a:endParaRPr lang="en-US" dirty="0"/>
          </a:p>
          <a:p>
            <a:r>
              <a:rPr dirty="0"/>
              <a:t>INVESTIGATION AND REPORTING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INCIDENT INVESTIGATIONS"/>
          <p:cNvSpPr txBox="1"/>
          <p:nvPr/>
        </p:nvSpPr>
        <p:spPr>
          <a:xfrm>
            <a:off x="4417023" y="1383721"/>
            <a:ext cx="14897565" cy="346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10000"/>
            </a:lvl1pPr>
          </a:lstStyle>
          <a:p>
            <a:r>
              <a:rPr dirty="0"/>
              <a:t>INCIDENT INVESTIGATIONS</a:t>
            </a:r>
          </a:p>
        </p:txBody>
      </p:sp>
      <p:sp>
        <p:nvSpPr>
          <p:cNvPr id="273" name="State boating agencies investigate fatalities and other recreational boating accidents / incidents"/>
          <p:cNvSpPr txBox="1"/>
          <p:nvPr/>
        </p:nvSpPr>
        <p:spPr>
          <a:xfrm>
            <a:off x="2367583" y="5528125"/>
            <a:ext cx="20934973" cy="507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674370" indent="-674370">
              <a:spcBef>
                <a:spcPts val="0"/>
              </a:spcBef>
              <a:buSzPct val="100000"/>
              <a:buChar char="•"/>
              <a:defRPr sz="7400"/>
            </a:lvl1pPr>
          </a:lstStyle>
          <a:p>
            <a:r>
              <a:rPr dirty="0"/>
              <a:t>State boating agencies investigate fatalities and other recreational boating accidents / incidents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REPORTABLE INCIDENTS"/>
          <p:cNvSpPr txBox="1"/>
          <p:nvPr/>
        </p:nvSpPr>
        <p:spPr>
          <a:xfrm>
            <a:off x="779693" y="1403490"/>
            <a:ext cx="8509833" cy="346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10000"/>
            </a:lvl1pPr>
          </a:lstStyle>
          <a:p>
            <a:r>
              <a:t>REPORTABLE INCIDENTS</a:t>
            </a:r>
          </a:p>
        </p:txBody>
      </p:sp>
      <p:sp>
        <p:nvSpPr>
          <p:cNvPr id="277" name="Fatality…"/>
          <p:cNvSpPr txBox="1"/>
          <p:nvPr/>
        </p:nvSpPr>
        <p:spPr>
          <a:xfrm>
            <a:off x="750334" y="5819019"/>
            <a:ext cx="20934973" cy="5110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74369" indent="-674369">
              <a:spcBef>
                <a:spcPts val="0"/>
              </a:spcBef>
              <a:buSzPct val="100000"/>
              <a:buChar char="•"/>
              <a:defRPr sz="5900"/>
            </a:pPr>
            <a:r>
              <a:t>Fatality</a:t>
            </a:r>
          </a:p>
          <a:p>
            <a:pPr marL="674369" indent="-674369">
              <a:spcBef>
                <a:spcPts val="0"/>
              </a:spcBef>
              <a:buSzPct val="100000"/>
              <a:buChar char="•"/>
              <a:defRPr sz="5900"/>
            </a:pPr>
            <a:r>
              <a:t>Presumption of Fatality</a:t>
            </a:r>
          </a:p>
          <a:p>
            <a:pPr marL="674369" indent="-674369">
              <a:spcBef>
                <a:spcPts val="0"/>
              </a:spcBef>
              <a:buSzPct val="100000"/>
              <a:buChar char="•"/>
              <a:defRPr sz="5900"/>
            </a:pPr>
            <a:r>
              <a:t>Injury beyond First Aid</a:t>
            </a:r>
          </a:p>
          <a:p>
            <a:pPr marL="674369" indent="-674369">
              <a:spcBef>
                <a:spcPts val="0"/>
              </a:spcBef>
              <a:buSzPct val="100000"/>
              <a:buChar char="•"/>
              <a:defRPr sz="5900"/>
            </a:pPr>
            <a:r>
              <a:t>Damage over $2,000</a:t>
            </a:r>
          </a:p>
          <a:p>
            <a:pPr marL="674369" indent="-674369">
              <a:spcBef>
                <a:spcPts val="0"/>
              </a:spcBef>
              <a:buSzPct val="100000"/>
              <a:buChar char="•"/>
              <a:defRPr sz="5900"/>
            </a:pPr>
            <a:r>
              <a:t>Total loss of vessel</a:t>
            </a:r>
          </a:p>
        </p:txBody>
      </p:sp>
      <p:pic>
        <p:nvPicPr>
          <p:cNvPr id="278" name="th.jpeg" descr="th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9994" y="1425148"/>
            <a:ext cx="12533374" cy="82762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…In calendar year 2025, the Coast Guard verified 3,890 incidents that involved 568 deaths, 2,119 injuries and approximately $89 million of damage to property as a result of recreational boating incidents reportable under 33 CFR 173…."/>
          <p:cNvSpPr txBox="1"/>
          <p:nvPr/>
        </p:nvSpPr>
        <p:spPr>
          <a:xfrm>
            <a:off x="2718249" y="4594421"/>
            <a:ext cx="18260408" cy="7559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400"/>
            </a:lvl1pPr>
          </a:lstStyle>
          <a:p>
            <a:r>
              <a:t>…In calendar year 2025, the Coast Guard verified 3,890 incidents that involved 568 deaths, 2,119 injuries and approximately $89 million of damage to property as a result of recreational boating incidents reportable under 33 CFR 173….</a:t>
            </a:r>
          </a:p>
        </p:txBody>
      </p:sp>
      <p:sp>
        <p:nvSpPr>
          <p:cNvPr id="281" name="2025 Recreational Boating Statistics Executive Summary…"/>
          <p:cNvSpPr txBox="1"/>
          <p:nvPr/>
        </p:nvSpPr>
        <p:spPr>
          <a:xfrm>
            <a:off x="6404817" y="456527"/>
            <a:ext cx="13200381" cy="203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2025 Recreational Boating Statistics Executive Summary</a:t>
            </a:r>
          </a:p>
          <a:p>
            <a:r>
              <a:t>Preliminary - target date for publication Oct 31, 2026</a:t>
            </a:r>
          </a:p>
        </p:txBody>
      </p:sp>
      <p:sp>
        <p:nvSpPr>
          <p:cNvPr id="282" name="NOTE: ALL RECREATIONAL BOATS INCLUDING PADDLECRAFT AND HUMAN POWERED CRAFT"/>
          <p:cNvSpPr txBox="1"/>
          <p:nvPr/>
        </p:nvSpPr>
        <p:spPr>
          <a:xfrm>
            <a:off x="952869" y="3102479"/>
            <a:ext cx="21791169" cy="76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NOTE: ALL RECREATIONAL BOATS INCLUDING PADDLECRAFT AND HUMAN POWERED CRAFT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“…the most recent three years, boating fatalities reached their lowest cumulative level since the program began keeping records in 1962.”"/>
          <p:cNvSpPr txBox="1"/>
          <p:nvPr/>
        </p:nvSpPr>
        <p:spPr>
          <a:xfrm>
            <a:off x="5173257" y="2609851"/>
            <a:ext cx="15251610" cy="10375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200"/>
            </a:lvl1pPr>
          </a:lstStyle>
          <a:p>
            <a:r>
              <a:t>“…the most recent three years, boating fatalities reached their lowest cumulative level since the program began keeping records in 1962.”</a:t>
            </a:r>
          </a:p>
        </p:txBody>
      </p:sp>
      <p:sp>
        <p:nvSpPr>
          <p:cNvPr id="285" name="2025 Recreational Boating Statistics Executive Summary"/>
          <p:cNvSpPr txBox="1"/>
          <p:nvPr/>
        </p:nvSpPr>
        <p:spPr>
          <a:xfrm>
            <a:off x="6198872" y="1091527"/>
            <a:ext cx="13200381" cy="76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2025 Recreational Boating Statistics Executive Summary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However…"/>
          <p:cNvSpPr txBox="1"/>
          <p:nvPr/>
        </p:nvSpPr>
        <p:spPr>
          <a:xfrm>
            <a:off x="10754022" y="9406798"/>
            <a:ext cx="15251610" cy="345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0"/>
            </a:lvl1pPr>
          </a:lstStyle>
          <a:p>
            <a:r>
              <a:t>However…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Screenshot 2026-10-15 at 09.06.11.png" descr="Screenshot 2026-10-15 at 09.06.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453" y="-61171"/>
            <a:ext cx="12241094" cy="138383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" name="National Human Powered Craft Fatalities"/>
          <p:cNvGraphicFramePr/>
          <p:nvPr>
            <p:extLst>
              <p:ext uri="{D42A27DB-BD31-4B8C-83A1-F6EECF244321}">
                <p14:modId xmlns:p14="http://schemas.microsoft.com/office/powerpoint/2010/main" val="2812724626"/>
              </p:ext>
            </p:extLst>
          </p:nvPr>
        </p:nvGraphicFramePr>
        <p:xfrm>
          <a:off x="1975104" y="1316736"/>
          <a:ext cx="19936911" cy="11604908"/>
        </p:xfrm>
        <a:graphic>
          <a:graphicData uri="http://schemas.openxmlformats.org/drawingml/2006/table">
            <a:tbl>
              <a:tblPr firstRow="1" firstCol="1">
                <a:tableStyleId>{4C3C2611-4C71-4FC5-86AE-919BDF0F9419}</a:tableStyleId>
              </a:tblPr>
              <a:tblGrid>
                <a:gridCol w="3381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73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4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8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38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2235">
                <a:tc gridSpan="5">
                  <a:txBody>
                    <a:bodyPr/>
                    <a:lstStyle/>
                    <a:p>
                      <a:pPr algn="ctr" defTabSz="457200">
                        <a:spcBef>
                          <a:spcPts val="6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National Human Powered Craft Fatalities</a:t>
                      </a:r>
                    </a:p>
                  </a:txBody>
                  <a:tcPr marL="50800" marR="50800" marT="50800" marB="50800" anchor="ctr" horzOverflow="overflow">
                    <a:lnL/>
                    <a:lnR/>
                    <a:lnT/>
                    <a:lnB w="4445">
                      <a:solidFill>
                        <a:srgbClr val="000000"/>
                      </a:solidFill>
                      <a:miter lim="400000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5695">
                <a:tc>
                  <a:txBody>
                    <a:bodyPr/>
                    <a:lstStyle/>
                    <a:p>
                      <a:pPr algn="ctr" defTabSz="457200">
                        <a:defRPr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TOTAL RECREATIONAL BOATING FATALITIES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Kayak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Canoe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SUP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2597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50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2023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564</a:t>
                      </a:r>
                    </a:p>
                  </a:txBody>
                  <a:tcPr marL="50800" marR="50800" marT="50800" marB="50800" anchor="ctr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95 — 17%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43 — 8%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11 — 2%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7602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50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2024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556</a:t>
                      </a:r>
                    </a:p>
                  </a:txBody>
                  <a:tcPr marL="50800" marR="50800" marT="50800" marB="50800" anchor="ctr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89 — 16%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 — 4.5%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28 — 5%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0629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50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2025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568</a:t>
                      </a:r>
                    </a:p>
                  </a:txBody>
                  <a:tcPr marL="50800" marR="50800" marT="50800" marB="50800" anchor="ctr" horzOverflow="overflow">
                    <a:lnL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90 — 16%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28 — 5%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5000" dirty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23 —4% </a:t>
                      </a:r>
                    </a:p>
                  </a:txBody>
                  <a:tcPr marL="50800" marR="50800" marT="50800" marB="50800" anchor="ctr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4445">
                      <a:solidFill>
                        <a:srgbClr val="000000"/>
                      </a:solidFill>
                      <a:miter lim="400000"/>
                    </a:lnT>
                    <a:lnB w="4445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1 PADDLER DEATH =…"/>
          <p:cNvSpPr txBox="1"/>
          <p:nvPr/>
        </p:nvSpPr>
        <p:spPr>
          <a:xfrm>
            <a:off x="1630870" y="5332095"/>
            <a:ext cx="21122260" cy="3051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000"/>
            </a:pPr>
            <a:r>
              <a:t>1 PADDLER DEATH = </a:t>
            </a:r>
          </a:p>
          <a:p>
            <a:pPr>
              <a:defRPr sz="7000"/>
            </a:pPr>
            <a:r>
              <a:t>HUNDREDS OF PEOPLES LIVES FOREVER IMPACTED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INFORMATION AND DATA DOESN’T CHANGE PEOPLES BEHAVIORS,…"/>
          <p:cNvSpPr txBox="1"/>
          <p:nvPr/>
        </p:nvSpPr>
        <p:spPr>
          <a:xfrm>
            <a:off x="4665307" y="3136400"/>
            <a:ext cx="16201302" cy="7217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defRPr sz="15000"/>
            </a:pPr>
            <a:r>
              <a:rPr sz="9600" dirty="0"/>
              <a:t>INFORMATION AND DATA DOESN’T </a:t>
            </a:r>
            <a:endParaRPr lang="en-US" sz="9600" dirty="0"/>
          </a:p>
          <a:p>
            <a:pPr algn="ctr">
              <a:defRPr sz="15000"/>
            </a:pPr>
            <a:r>
              <a:rPr sz="9600" dirty="0"/>
              <a:t>CHANGE PEOPLES BEHAVIORS, </a:t>
            </a:r>
          </a:p>
          <a:p>
            <a:pPr algn="ctr">
              <a:defRPr sz="15000"/>
            </a:pPr>
            <a:r>
              <a:rPr sz="9600" dirty="0"/>
              <a:t>STORIES DO!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Elias Guillermo Lara Vargas…"/>
          <p:cNvSpPr txBox="1"/>
          <p:nvPr/>
        </p:nvSpPr>
        <p:spPr>
          <a:xfrm>
            <a:off x="1469648" y="3981449"/>
            <a:ext cx="10520581" cy="575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0000"/>
            </a:pPr>
            <a:r>
              <a:t>Elias Guillermo Lara Vargas</a:t>
            </a:r>
          </a:p>
          <a:p>
            <a:pPr>
              <a:defRPr sz="10000"/>
            </a:pPr>
            <a:r>
              <a:t>18 years old</a:t>
            </a:r>
          </a:p>
        </p:txBody>
      </p:sp>
      <p:pic>
        <p:nvPicPr>
          <p:cNvPr id="300" name="622827817_1442740507888352_152779000766114400_n.jpg" descr="622827817_1442740507888352_152779000766114400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5501" y="0"/>
            <a:ext cx="109728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jacksonville-florida-46-year-old-74154406.jpg.jpeg" descr="jacksonville-florida-46-year-old-74154406.jpg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238" y="2020221"/>
            <a:ext cx="14527524" cy="96755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national-safe-boating-council-paddlecraft-65-1536x1024.jpg" descr="national-safe-boating-council-paddlecraft-65-1536x1024.jpg"/>
          <p:cNvPicPr>
            <a:picLocks noChangeAspect="1"/>
          </p:cNvPicPr>
          <p:nvPr/>
        </p:nvPicPr>
        <p:blipFill>
          <a:blip r:embed="rId3"/>
          <a:srcRect l="17990" t="12842" r="7694" b="12842"/>
          <a:stretch>
            <a:fillRect/>
          </a:stretch>
        </p:blipFill>
        <p:spPr>
          <a:xfrm>
            <a:off x="4959779" y="1652471"/>
            <a:ext cx="14464442" cy="9642962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STANDUP PADDLEBOARDS aka SUPs"/>
          <p:cNvSpPr txBox="1"/>
          <p:nvPr/>
        </p:nvSpPr>
        <p:spPr>
          <a:xfrm>
            <a:off x="1773936" y="11959032"/>
            <a:ext cx="19762929" cy="1659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dirty="0"/>
              <a:t>STANDUP PADDLEBOARDS aka SUPs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TANDUP PADDLEBOARDS / SUPs"/>
          <p:cNvSpPr txBox="1"/>
          <p:nvPr/>
        </p:nvSpPr>
        <p:spPr>
          <a:xfrm>
            <a:off x="2603768" y="11397927"/>
            <a:ext cx="19589751" cy="177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STANDUP PADDLEBOARDS / SUPs</a:t>
            </a:r>
          </a:p>
        </p:txBody>
      </p:sp>
      <p:pic>
        <p:nvPicPr>
          <p:cNvPr id="314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510" y="1988695"/>
            <a:ext cx="12572964" cy="8366737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DR. ZIAD ABDEEN…"/>
          <p:cNvSpPr txBox="1"/>
          <p:nvPr/>
        </p:nvSpPr>
        <p:spPr>
          <a:xfrm>
            <a:off x="15412539" y="1915721"/>
            <a:ext cx="7308966" cy="8512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7100"/>
            </a:pPr>
            <a:r>
              <a:t>DR. ZIAD ABDEEN</a:t>
            </a:r>
          </a:p>
          <a:p>
            <a:pPr>
              <a:defRPr sz="7100"/>
            </a:pPr>
            <a:r>
              <a:t>49 YOM</a:t>
            </a:r>
          </a:p>
          <a:p>
            <a:pPr>
              <a:defRPr sz="7100"/>
            </a:pPr>
            <a:r>
              <a:t>ICW DUNEDIN, FL</a:t>
            </a:r>
          </a:p>
          <a:p>
            <a:pPr>
              <a:defRPr sz="7100"/>
            </a:pPr>
            <a:r>
              <a:t>FEB 2024</a:t>
            </a:r>
          </a:p>
          <a:p>
            <a:pPr>
              <a:defRPr sz="7100"/>
            </a:pPr>
            <a:r>
              <a:t>NO PFD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INITIATIVES…"/>
          <p:cNvSpPr txBox="1"/>
          <p:nvPr/>
        </p:nvSpPr>
        <p:spPr>
          <a:xfrm>
            <a:off x="1933112" y="3895650"/>
            <a:ext cx="20088833" cy="5924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10000" u="sng"/>
            </a:pPr>
            <a:r>
              <a:rPr dirty="0"/>
              <a:t>INITIATIVES</a:t>
            </a:r>
          </a:p>
          <a:p>
            <a:pPr algn="ctr">
              <a:defRPr sz="10000"/>
            </a:pPr>
            <a:r>
              <a:rPr dirty="0"/>
              <a:t>TO INFLUENCE PADDLERS BEHAVIORS </a:t>
            </a:r>
            <a:endParaRPr lang="en-US" dirty="0"/>
          </a:p>
          <a:p>
            <a:pPr algn="ctr">
              <a:defRPr sz="10000"/>
            </a:pPr>
            <a:r>
              <a:rPr dirty="0"/>
              <a:t>AND REDUCE FATALITIES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BIG 5 (INTERVENTIONS)"/>
          <p:cNvSpPr txBox="1"/>
          <p:nvPr/>
        </p:nvSpPr>
        <p:spPr>
          <a:xfrm>
            <a:off x="6648577" y="788950"/>
            <a:ext cx="10380346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/>
            </a:lvl1pPr>
          </a:lstStyle>
          <a:p>
            <a:r>
              <a:t>BIG 5 (INTERVENTIONS)</a:t>
            </a:r>
          </a:p>
        </p:txBody>
      </p:sp>
      <p:sp>
        <p:nvSpPr>
          <p:cNvPr id="320" name="1. WEAR A LIFE JACKET…"/>
          <p:cNvSpPr txBox="1"/>
          <p:nvPr/>
        </p:nvSpPr>
        <p:spPr>
          <a:xfrm>
            <a:off x="3446182" y="3826465"/>
            <a:ext cx="16785134" cy="775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6200"/>
            </a:pPr>
            <a:r>
              <a:t>1. WEAR A LIFE JACKET</a:t>
            </a:r>
          </a:p>
          <a:p>
            <a:pPr>
              <a:defRPr sz="6200"/>
            </a:pPr>
            <a:r>
              <a:t>2. TAKE A CLASS</a:t>
            </a:r>
          </a:p>
          <a:p>
            <a:pPr>
              <a:defRPr sz="6200"/>
            </a:pPr>
            <a:r>
              <a:t>3. PADDLE IN GROUPS OF 3 (BOATS) OR MORE</a:t>
            </a:r>
          </a:p>
          <a:p>
            <a:pPr>
              <a:defRPr sz="6200"/>
            </a:pPr>
            <a:r>
              <a:t>4. RESPECT WEATHER AND COLD WATER</a:t>
            </a:r>
          </a:p>
          <a:p>
            <a:pPr>
              <a:defRPr sz="6200"/>
            </a:pPr>
            <a:r>
              <a:t>5. PADDLE SOBER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COAST GUARD AUXILIARY PADDLECRAFT SAFETY"/>
          <p:cNvSpPr txBox="1"/>
          <p:nvPr/>
        </p:nvSpPr>
        <p:spPr>
          <a:xfrm>
            <a:off x="1212980" y="661183"/>
            <a:ext cx="20609966" cy="318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dirty="0"/>
              <a:t>COAST GUARD AUXILIARY PADDLECRAFT SAFETY</a:t>
            </a:r>
          </a:p>
        </p:txBody>
      </p:sp>
      <p:sp>
        <p:nvSpPr>
          <p:cNvPr id="326" name="WHY?…"/>
          <p:cNvSpPr txBox="1"/>
          <p:nvPr/>
        </p:nvSpPr>
        <p:spPr>
          <a:xfrm>
            <a:off x="505718" y="4913977"/>
            <a:ext cx="22220827" cy="6635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9100"/>
            </a:pPr>
            <a:r>
              <a:rPr dirty="0"/>
              <a:t>WHY?</a:t>
            </a:r>
          </a:p>
          <a:p>
            <a:pPr>
              <a:defRPr sz="9100"/>
            </a:pPr>
            <a:r>
              <a:rPr sz="7200" dirty="0"/>
              <a:t>1 IN 3 BOATING FATALITIES </a:t>
            </a:r>
            <a:endParaRPr lang="en-US" sz="7200" dirty="0"/>
          </a:p>
          <a:p>
            <a:pPr>
              <a:defRPr sz="9100"/>
            </a:pPr>
            <a:r>
              <a:rPr sz="7200" dirty="0"/>
              <a:t>INVOLVE PADDLECRAFT: KAYAKS, CANOES, </a:t>
            </a:r>
            <a:endParaRPr lang="en-US" sz="7200" dirty="0"/>
          </a:p>
          <a:p>
            <a:pPr>
              <a:defRPr sz="9100"/>
            </a:pPr>
            <a:r>
              <a:rPr sz="7200" dirty="0"/>
              <a:t>STAND UP PADDLEBOARDS, INFLATABLES AND ROWBOATS</a:t>
            </a:r>
          </a:p>
        </p:txBody>
      </p:sp>
      <p:pic>
        <p:nvPicPr>
          <p:cNvPr id="327" name="auxpad logo.png" descr="auxpad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8266" y="413148"/>
            <a:ext cx="7193372" cy="7193372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CGD-SE RBS - PREVENTION THROUGH PARTNERSHIPS"/>
          <p:cNvSpPr txBox="1"/>
          <p:nvPr/>
        </p:nvSpPr>
        <p:spPr>
          <a:xfrm>
            <a:off x="5551296" y="12344926"/>
            <a:ext cx="12675617" cy="76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CGD-SE RBS - PREVENTION THROUGH PARTNERSHIPS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EASY TO GRASP, LOW HANGING FRUIT!"/>
          <p:cNvSpPr txBox="1"/>
          <p:nvPr/>
        </p:nvSpPr>
        <p:spPr>
          <a:xfrm>
            <a:off x="399025" y="793112"/>
            <a:ext cx="13322842" cy="346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EASY TO GRASP, LOW HANGING FRUIT!</a:t>
            </a:r>
          </a:p>
        </p:txBody>
      </p:sp>
      <p:sp>
        <p:nvSpPr>
          <p:cNvPr id="331" name="ENCOURAGE LIFE JACKET WEAR…"/>
          <p:cNvSpPr txBox="1"/>
          <p:nvPr/>
        </p:nvSpPr>
        <p:spPr>
          <a:xfrm>
            <a:off x="460983" y="6016377"/>
            <a:ext cx="14011160" cy="471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6700"/>
            </a:pPr>
            <a:r>
              <a:t>ENCOURAGE LIFE JACKET WEAR</a:t>
            </a:r>
          </a:p>
          <a:p>
            <a:pPr>
              <a:defRPr sz="6700"/>
            </a:pPr>
            <a:r>
              <a:t>NEW PADDLERS JUST DON’T KNOW</a:t>
            </a:r>
          </a:p>
        </p:txBody>
      </p:sp>
      <p:pic>
        <p:nvPicPr>
          <p:cNvPr id="332" name="4C6A4655.jpg" descr="4C6A46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2997" y="0"/>
            <a:ext cx="914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PADDLECRAFT SAFETY"/>
          <p:cNvSpPr txBox="1"/>
          <p:nvPr/>
        </p:nvSpPr>
        <p:spPr>
          <a:xfrm>
            <a:off x="1080134" y="587337"/>
            <a:ext cx="13352781" cy="177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PADDLECRAFT SAFETY</a:t>
            </a:r>
          </a:p>
        </p:txBody>
      </p:sp>
      <p:sp>
        <p:nvSpPr>
          <p:cNvPr id="338" name="D7 RBS - PREVENTION THRU PARTNERSHIPS!"/>
          <p:cNvSpPr txBox="1"/>
          <p:nvPr/>
        </p:nvSpPr>
        <p:spPr>
          <a:xfrm>
            <a:off x="6991350" y="12344926"/>
            <a:ext cx="10401300" cy="76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D7 RBS - PREVENTION THRU PARTNERSHIPS!</a:t>
            </a:r>
          </a:p>
        </p:txBody>
      </p:sp>
      <p:pic>
        <p:nvPicPr>
          <p:cNvPr id="339" name="Unknown.jpeg" descr="Unknown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234" y="3811261"/>
            <a:ext cx="9901904" cy="6093479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Reduce unnecessary SAR…"/>
          <p:cNvSpPr txBox="1"/>
          <p:nvPr/>
        </p:nvSpPr>
        <p:spPr>
          <a:xfrm>
            <a:off x="11663426" y="3351212"/>
            <a:ext cx="12954001" cy="701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857250" indent="-857250">
              <a:buSzPct val="100000"/>
              <a:buChar char="•"/>
              <a:defRPr sz="7500"/>
            </a:pPr>
            <a:r>
              <a:t>Reduce unnecessary SAR</a:t>
            </a:r>
          </a:p>
          <a:p>
            <a:pPr marL="857250" indent="-857250">
              <a:buSzPct val="100000"/>
              <a:buChar char="•"/>
              <a:defRPr sz="7500"/>
            </a:pPr>
            <a:r>
              <a:t>Clean surface of kayak, etc.</a:t>
            </a:r>
          </a:p>
          <a:p>
            <a:pPr marL="857250" indent="-857250">
              <a:buSzPct val="100000"/>
              <a:buChar char="•"/>
              <a:defRPr sz="7500"/>
            </a:pPr>
            <a:r>
              <a:t>Inspect each trip</a:t>
            </a:r>
          </a:p>
          <a:p>
            <a:pPr marL="857250" indent="-857250">
              <a:buSzPct val="100000"/>
              <a:buChar char="•"/>
              <a:defRPr sz="7500"/>
            </a:pPr>
            <a:r>
              <a:t>Glossy finish problematic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VSC-8-edited-scaled.jpg.jpeg" descr="VSC-8-edited-scaled.jp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611822"/>
            <a:ext cx="15240000" cy="952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PADDLE TIP REFLECTOR KITS - IT’S NOT ABOUT INCREASED VISIBILITY…"/>
          <p:cNvSpPr txBox="1"/>
          <p:nvPr/>
        </p:nvSpPr>
        <p:spPr>
          <a:xfrm>
            <a:off x="2316700" y="250281"/>
            <a:ext cx="19750599" cy="3167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10000"/>
            </a:pPr>
            <a:r>
              <a:rPr sz="8000" dirty="0"/>
              <a:t>PADDLE TIP REFLECTOR KITS - IT’S </a:t>
            </a:r>
            <a:r>
              <a:rPr sz="8000" b="1" dirty="0">
                <a:latin typeface="Graphik"/>
                <a:ea typeface="Graphik"/>
                <a:cs typeface="Graphik"/>
                <a:sym typeface="Graphik"/>
              </a:rPr>
              <a:t>NOT</a:t>
            </a:r>
            <a:r>
              <a:rPr sz="8000" dirty="0"/>
              <a:t> ABOUT </a:t>
            </a:r>
            <a:endParaRPr lang="en-US" sz="8000" dirty="0"/>
          </a:p>
          <a:p>
            <a:pPr algn="ctr">
              <a:defRPr sz="10000"/>
            </a:pPr>
            <a:r>
              <a:rPr sz="8000" dirty="0"/>
              <a:t>INCREASED VISIBILITY…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Auxiliary Paddlecraft Safety"/>
          <p:cNvSpPr txBox="1">
            <a:spLocks noGrp="1"/>
          </p:cNvSpPr>
          <p:nvPr>
            <p:ph type="title"/>
          </p:nvPr>
        </p:nvSpPr>
        <p:spPr>
          <a:xfrm>
            <a:off x="621284" y="707728"/>
            <a:ext cx="9468580" cy="3204932"/>
          </a:xfrm>
          <a:prstGeom prst="rect">
            <a:avLst/>
          </a:prstGeom>
        </p:spPr>
        <p:txBody>
          <a:bodyPr/>
          <a:lstStyle>
            <a:lvl1pPr defTabSz="2194505">
              <a:defRPr sz="9000" spc="-90"/>
            </a:lvl1pPr>
          </a:lstStyle>
          <a:p>
            <a:r>
              <a:rPr dirty="0"/>
              <a:t>Auxiliary Paddlecraft Safety</a:t>
            </a:r>
          </a:p>
        </p:txBody>
      </p:sp>
      <p:sp>
        <p:nvSpPr>
          <p:cNvPr id="350" name="Reduce fatalities by:…"/>
          <p:cNvSpPr txBox="1">
            <a:spLocks noGrp="1"/>
          </p:cNvSpPr>
          <p:nvPr>
            <p:ph type="body" sz="half" idx="1"/>
          </p:nvPr>
        </p:nvSpPr>
        <p:spPr>
          <a:xfrm>
            <a:off x="1051289" y="4620389"/>
            <a:ext cx="9779001" cy="8256631"/>
          </a:xfrm>
          <a:prstGeom prst="rect">
            <a:avLst/>
          </a:prstGeom>
        </p:spPr>
        <p:txBody>
          <a:bodyPr/>
          <a:lstStyle/>
          <a:p>
            <a:r>
              <a:t>Reduce fatalities by:</a:t>
            </a:r>
          </a:p>
          <a:p>
            <a:r>
              <a:t>Encouraging life jacket wear</a:t>
            </a:r>
          </a:p>
          <a:p>
            <a:r>
              <a:t>Weather awareness</a:t>
            </a:r>
          </a:p>
          <a:p>
            <a:r>
              <a:t>Cold water awareness</a:t>
            </a:r>
          </a:p>
          <a:p>
            <a:r>
              <a:t>Float Plans</a:t>
            </a:r>
          </a:p>
          <a:p>
            <a:r>
              <a:t>D7 Coordinator Aux Charles Hayes</a:t>
            </a:r>
          </a:p>
        </p:txBody>
      </p:sp>
      <p:pic>
        <p:nvPicPr>
          <p:cNvPr id="351" name="435480254_10231724293995444_1471171564432230032_n.jpg" descr="435480254_10231724293995444_147117156443223003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457" y="-1"/>
            <a:ext cx="13716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KAYAK 101"/>
          <p:cNvSpPr txBox="1"/>
          <p:nvPr/>
        </p:nvSpPr>
        <p:spPr>
          <a:xfrm>
            <a:off x="7758112" y="-462205"/>
            <a:ext cx="8867776" cy="2622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0"/>
            </a:lvl1pPr>
          </a:lstStyle>
          <a:p>
            <a:r>
              <a:t>KAYAK 101</a:t>
            </a:r>
          </a:p>
        </p:txBody>
      </p:sp>
      <p:pic>
        <p:nvPicPr>
          <p:cNvPr id="355" name="445487930_10230563092074018_5038218610148835032_n.jpg" descr="445487930_10230563092074018_5038218610148835032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473" y="2464491"/>
            <a:ext cx="13843054" cy="103822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PRING AUXPAD TRAINING"/>
          <p:cNvSpPr txBox="1"/>
          <p:nvPr/>
        </p:nvSpPr>
        <p:spPr>
          <a:xfrm>
            <a:off x="2939844" y="511709"/>
            <a:ext cx="17113505" cy="1929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900"/>
            </a:lvl1pPr>
          </a:lstStyle>
          <a:p>
            <a:r>
              <a:t>SPRING AUXPAD TRAINING</a:t>
            </a:r>
          </a:p>
        </p:txBody>
      </p:sp>
      <p:sp>
        <p:nvSpPr>
          <p:cNvPr id="358" name="NATIONAL TRAINING IN CHARLESTON, SC NEXT IN APRIL 2027"/>
          <p:cNvSpPr txBox="1"/>
          <p:nvPr/>
        </p:nvSpPr>
        <p:spPr>
          <a:xfrm>
            <a:off x="894433" y="3520620"/>
            <a:ext cx="11215836" cy="5667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7400"/>
            </a:pPr>
            <a:endParaRPr/>
          </a:p>
          <a:p>
            <a:pPr>
              <a:defRPr sz="7400"/>
            </a:pPr>
            <a:r>
              <a:t>NATIONAL TRAINING IN CHARLESTON, SC NEXT IN APRIL 2027</a:t>
            </a:r>
          </a:p>
        </p:txBody>
      </p:sp>
      <p:pic>
        <p:nvPicPr>
          <p:cNvPr id="359" name="459091835_9143460389004524_2498979322465339885_n.jpg" descr="459091835_9143460389004524_2498979322465339885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0269" y="3520620"/>
            <a:ext cx="10946050" cy="8209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457692280_10231410441657228_2268789045894866687_n.jpg" descr="457692280_10231410441657228_226878904589486668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192" y="-1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Screenshot 2024-09-16 at 14.06.13.png" descr="Screenshot 2024-09-16 at 14.06.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8880" y="6059"/>
            <a:ext cx="10611320" cy="124560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Screenshot 2024-09-16 at 14.07.59.png" descr="Screenshot 2024-09-16 at 14.07.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4319" y="12745045"/>
            <a:ext cx="10440442" cy="8066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Screenshot 2025-01-08 at 11.21.41.png" descr="Screenshot 2025-01-08 at 11.21.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412750"/>
            <a:ext cx="17792700" cy="12890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Screenshot 2024-09-16 at 14.03.23.png" descr="Screenshot 2024-09-16 at 14.03.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588" y="3654731"/>
            <a:ext cx="12417655" cy="4714500"/>
          </a:xfrm>
          <a:prstGeom prst="rect">
            <a:avLst/>
          </a:prstGeom>
          <a:ln w="12700">
            <a:miter lim="400000"/>
          </a:ln>
        </p:spPr>
      </p:pic>
      <p:sp>
        <p:nvSpPr>
          <p:cNvPr id="368" name="“Meet them where they are!” -Hunter Bland"/>
          <p:cNvSpPr txBox="1"/>
          <p:nvPr/>
        </p:nvSpPr>
        <p:spPr>
          <a:xfrm>
            <a:off x="2942748" y="793627"/>
            <a:ext cx="18498504" cy="120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7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“Meet them where they are!” -Hunter Bland</a:t>
            </a:r>
          </a:p>
        </p:txBody>
      </p:sp>
      <p:sp>
        <p:nvSpPr>
          <p:cNvPr id="369" name="FACEBOOK GROUPS…"/>
          <p:cNvSpPr txBox="1"/>
          <p:nvPr/>
        </p:nvSpPr>
        <p:spPr>
          <a:xfrm>
            <a:off x="1145649" y="3307627"/>
            <a:ext cx="9540025" cy="5408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FACEBOOK GROUPS</a:t>
            </a:r>
          </a:p>
          <a:p>
            <a:pPr marL="469900" indent="-469900">
              <a:lnSpc>
                <a:spcPct val="90000"/>
              </a:lnSpc>
              <a:spcBef>
                <a:spcPts val="900"/>
              </a:spcBef>
              <a:buSzPct val="123000"/>
              <a:buChar char="•"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UPSTATE KAYAK ANGLERS</a:t>
            </a:r>
          </a:p>
          <a:p>
            <a:pPr marL="469900" indent="-469900">
              <a:lnSpc>
                <a:spcPct val="90000"/>
              </a:lnSpc>
              <a:spcBef>
                <a:spcPts val="900"/>
              </a:spcBef>
              <a:buSzPct val="123000"/>
              <a:buChar char="•"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SOUTH BEACH COMMUNITY BB</a:t>
            </a:r>
          </a:p>
          <a:p>
            <a:pPr marL="469900" indent="-469900">
              <a:lnSpc>
                <a:spcPct val="90000"/>
              </a:lnSpc>
              <a:spcBef>
                <a:spcPts val="900"/>
              </a:spcBef>
              <a:buSzPct val="123000"/>
              <a:buChar char="•"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PALMETTO STATE KAYAK FISHING</a:t>
            </a:r>
          </a:p>
          <a:p>
            <a:pPr marL="469900" indent="-469900">
              <a:lnSpc>
                <a:spcPct val="90000"/>
              </a:lnSpc>
              <a:spcBef>
                <a:spcPts val="900"/>
              </a:spcBef>
              <a:buSzPct val="123000"/>
              <a:buChar char="•"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N. FLORIDA KAYAKERS</a:t>
            </a:r>
          </a:p>
          <a:p>
            <a:pPr marL="469900" indent="-469900">
              <a:lnSpc>
                <a:spcPct val="90000"/>
              </a:lnSpc>
              <a:spcBef>
                <a:spcPts val="900"/>
              </a:spcBef>
              <a:buSzPct val="123000"/>
              <a:buChar char="•"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GEORGIA KAYAK FISHING COMMUNITY</a:t>
            </a:r>
          </a:p>
          <a:p>
            <a:pPr marL="469900" indent="-469900">
              <a:lnSpc>
                <a:spcPct val="90000"/>
              </a:lnSpc>
              <a:spcBef>
                <a:spcPts val="900"/>
              </a:spcBef>
              <a:buSzPct val="123000"/>
              <a:buChar char="•"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WHAT’S GOING ON ON ST. THOMAS?</a:t>
            </a:r>
          </a:p>
          <a:p>
            <a:pPr marL="469900" indent="-469900">
              <a:lnSpc>
                <a:spcPct val="90000"/>
              </a:lnSpc>
              <a:spcBef>
                <a:spcPts val="900"/>
              </a:spcBef>
              <a:buSzPct val="123000"/>
              <a:buChar char="•"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STAND UP PADDLE BOARDS and so on…</a:t>
            </a:r>
          </a:p>
        </p:txBody>
      </p:sp>
      <p:sp>
        <p:nvSpPr>
          <p:cNvPr id="370" name="“Just because you are posting, doesn't mean you are influencing!” -Scott Szczepaniak"/>
          <p:cNvSpPr txBox="1"/>
          <p:nvPr/>
        </p:nvSpPr>
        <p:spPr>
          <a:xfrm>
            <a:off x="369569" y="11144429"/>
            <a:ext cx="2364486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“Just because you are posting, doesn't mean you are influencing!” -Scott Szczepaniak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SOCIAL MEDIA INFLUENCERS SECRET RECIPE"/>
          <p:cNvSpPr txBox="1"/>
          <p:nvPr/>
        </p:nvSpPr>
        <p:spPr>
          <a:xfrm>
            <a:off x="953770" y="526424"/>
            <a:ext cx="22476461" cy="575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SOCIAL MEDIA INFLUENCERS SECRET RECIPE </a:t>
            </a:r>
          </a:p>
        </p:txBody>
      </p:sp>
      <p:sp>
        <p:nvSpPr>
          <p:cNvPr id="374" name="JOIN LOCAL / STATE BOATING GROUPS…"/>
          <p:cNvSpPr txBox="1"/>
          <p:nvPr/>
        </p:nvSpPr>
        <p:spPr>
          <a:xfrm>
            <a:off x="1076182" y="4814512"/>
            <a:ext cx="17578833" cy="711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98500" indent="-698500">
              <a:buSzPct val="100000"/>
              <a:buAutoNum type="arabicPeriod"/>
            </a:pPr>
            <a:r>
              <a:t>JOIN LOCAL / STATE BOATING GROUPS</a:t>
            </a:r>
          </a:p>
          <a:p>
            <a:pPr marL="698500" indent="-698500">
              <a:buSzPct val="100000"/>
              <a:buAutoNum type="arabicPeriod"/>
            </a:pPr>
            <a:r>
              <a:t>SHARE “OFFICIAL” POSTS, NEWS STORIES OR RELEVANT MEDIA STORIES</a:t>
            </a:r>
          </a:p>
          <a:p>
            <a:pPr marL="698500" indent="-698500">
              <a:buSzPct val="100000"/>
              <a:buAutoNum type="arabicPeriod"/>
            </a:pPr>
            <a:r>
              <a:t>DON’T PREACH</a:t>
            </a:r>
          </a:p>
          <a:p>
            <a:pPr marL="698500" indent="-698500">
              <a:buSzPct val="100000"/>
              <a:buAutoNum type="arabicPeriod"/>
            </a:pPr>
            <a:r>
              <a:t>DON’T ARGUE</a:t>
            </a:r>
          </a:p>
          <a:p>
            <a:pPr marL="698500" indent="-698500">
              <a:buSzPct val="100000"/>
              <a:buAutoNum type="arabicPeriod"/>
            </a:pPr>
            <a:r>
              <a:t>DO ENGAGE PROFESSIONALLY</a:t>
            </a:r>
          </a:p>
          <a:p>
            <a:pPr marL="698500" indent="-698500">
              <a:buSzPct val="100000"/>
              <a:buAutoNum type="arabicPeriod"/>
            </a:pPr>
            <a:r>
              <a:t>CELEBRATE YOUR SUCCESSES!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The Wake We Leave, A Powerful Call to Purpose, Passion and Action (dragged).pdf" descr="The Wake We Leave, A Powerful Call to Purpose, Passion and Action (dragged)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714500"/>
            <a:ext cx="18288000" cy="10287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The Wake We Leave, A Powerful Call to Purpose, Passion and Action (dragged).pdf" descr="The Wake We Leave, A Powerful Call to Purpose, Passion and Action (dragged)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714500"/>
            <a:ext cx="18288000" cy="10287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825267139_28289651923990444_3250425571124175062_n.jpg" descr="825267139_28289651923990444_3250425571124175062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0" y="882650"/>
            <a:ext cx="21234400" cy="11950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BROAD SPECTRUM FEEDBACK"/>
          <p:cNvSpPr txBox="1"/>
          <p:nvPr/>
        </p:nvSpPr>
        <p:spPr>
          <a:xfrm>
            <a:off x="2247262" y="3994911"/>
            <a:ext cx="21848116" cy="4848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400"/>
            </a:lvl1pPr>
          </a:lstStyle>
          <a:p>
            <a:r>
              <a:rPr dirty="0"/>
              <a:t>BROAD SPECTRUM FEEDBACK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90" name="Projected Boating Deaths chart.png" descr="Projected Boating Deaths 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678" y="1787387"/>
            <a:ext cx="15811058" cy="11532564"/>
          </a:xfrm>
          <a:prstGeom prst="rect">
            <a:avLst/>
          </a:prstGeom>
          <a:ln w="12700">
            <a:miter lim="400000"/>
          </a:ln>
        </p:spPr>
      </p:pic>
      <p:sp>
        <p:nvSpPr>
          <p:cNvPr id="391" name="YOU MAKE A DIFFERENCE!"/>
          <p:cNvSpPr txBox="1"/>
          <p:nvPr/>
        </p:nvSpPr>
        <p:spPr>
          <a:xfrm>
            <a:off x="3507665" y="203399"/>
            <a:ext cx="17368670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7500"/>
            </a:lvl1pPr>
          </a:lstStyle>
          <a:p>
            <a:r>
              <a:t>YOU MAKE A DIFFERENCE!</a:t>
            </a:r>
          </a:p>
        </p:txBody>
      </p:sp>
      <p:sp>
        <p:nvSpPr>
          <p:cNvPr id="392" name="90,000 PLUS LIVES SAVED!"/>
          <p:cNvSpPr txBox="1"/>
          <p:nvPr/>
        </p:nvSpPr>
        <p:spPr>
          <a:xfrm>
            <a:off x="18146307" y="5006222"/>
            <a:ext cx="4813163" cy="5983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8700"/>
            </a:lvl1pPr>
          </a:lstStyle>
          <a:p>
            <a:r>
              <a:t>90,000 PLUS LIVES SAVED!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Mark_of_the_United_States_Coast_Guard.png" descr="Mark_of_the_United_States_Coast_Gu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5581" y="11959032"/>
            <a:ext cx="1639797" cy="1541409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THANK YOU FOR YOUR TIME AND ENERGY TODAY!…"/>
          <p:cNvSpPr txBox="1"/>
          <p:nvPr/>
        </p:nvSpPr>
        <p:spPr>
          <a:xfrm>
            <a:off x="973213" y="1139461"/>
            <a:ext cx="22437573" cy="11082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9200"/>
            </a:pPr>
            <a:r>
              <a:rPr dirty="0"/>
              <a:t>THANK YOU FOR YOUR TIME AND ENERGY TODAY!</a:t>
            </a:r>
            <a:endParaRPr lang="en-US" dirty="0"/>
          </a:p>
          <a:p>
            <a:pPr>
              <a:defRPr sz="9200"/>
            </a:pPr>
            <a:endParaRPr dirty="0"/>
          </a:p>
          <a:p>
            <a:pPr>
              <a:defRPr sz="9200"/>
            </a:pPr>
            <a:r>
              <a:rPr sz="8000" dirty="0"/>
              <a:t>THANK YOU FOR ALL YOU DO TO PROMOTE SAFE BOATING AND SAVE LIVES!</a:t>
            </a:r>
          </a:p>
          <a:p>
            <a:pPr>
              <a:defRPr sz="9200"/>
            </a:pPr>
            <a:r>
              <a:rPr sz="8000" dirty="0"/>
              <a:t>WHAT INITIATIVES WILL YOU EMPLOY TO INFLUENCE PADDLERS BEHAVIORS AND REDUCE FATALITIES?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COTT SZCZEPANIAK…"/>
          <p:cNvSpPr txBox="1"/>
          <p:nvPr/>
        </p:nvSpPr>
        <p:spPr>
          <a:xfrm>
            <a:off x="8276575" y="1116012"/>
            <a:ext cx="15384459" cy="11483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7500" b="1">
                <a:latin typeface="Graphik"/>
                <a:ea typeface="Graphik"/>
                <a:cs typeface="Graphik"/>
                <a:sym typeface="Graphik"/>
              </a:defRPr>
            </a:pPr>
            <a:r>
              <a:t>SCOTT SZCZEPANIAK</a:t>
            </a:r>
          </a:p>
          <a:p>
            <a:pPr algn="ctr">
              <a:spcBef>
                <a:spcPts val="0"/>
              </a:spcBef>
              <a:defRPr sz="7500"/>
            </a:pPr>
            <a:r>
              <a:t>RECREATIONAL BOATING SAFETY SPECIALIST</a:t>
            </a:r>
          </a:p>
          <a:p>
            <a:pPr algn="ctr">
              <a:spcBef>
                <a:spcPts val="0"/>
              </a:spcBef>
              <a:defRPr sz="7500"/>
            </a:pPr>
            <a:endParaRPr/>
          </a:p>
          <a:p>
            <a:pPr algn="ctr">
              <a:spcBef>
                <a:spcPts val="0"/>
              </a:spcBef>
              <a:defRPr sz="7500"/>
            </a:pPr>
            <a:r>
              <a:t>SOUTHEAST COAST GUARD DISTRICT</a:t>
            </a:r>
          </a:p>
          <a:p>
            <a:pPr algn="ctr">
              <a:spcBef>
                <a:spcPts val="0"/>
              </a:spcBef>
              <a:defRPr sz="6600"/>
            </a:pPr>
            <a:endParaRPr/>
          </a:p>
          <a:p>
            <a:pPr algn="ctr">
              <a:spcBef>
                <a:spcPts val="0"/>
              </a:spcBef>
              <a:defRPr sz="7500"/>
            </a:pPr>
            <a:r>
              <a:t>SCOTT.J.SZCZEPANIAK@USCG.MIL</a:t>
            </a:r>
          </a:p>
          <a:p>
            <a:pPr algn="ctr">
              <a:spcBef>
                <a:spcPts val="0"/>
              </a:spcBef>
              <a:defRPr sz="7500"/>
            </a:pPr>
            <a:r>
              <a:t>CELL 843-327-9655</a:t>
            </a:r>
          </a:p>
        </p:txBody>
      </p:sp>
      <p:pic>
        <p:nvPicPr>
          <p:cNvPr id="400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98" y="2690352"/>
            <a:ext cx="7331495" cy="7331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5_DynamicWavesDark">
  <a:themeElements>
    <a:clrScheme name="35_DynamicWavesDark">
      <a:dk1>
        <a:srgbClr val="FF0000"/>
      </a:dk1>
      <a:lt1>
        <a:srgbClr val="FFFFFF"/>
      </a:lt1>
      <a:dk2>
        <a:srgbClr val="53585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5_DynamicWaves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5_DynamicWaves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5_DynamicWavesDark">
  <a:themeElements>
    <a:clrScheme name="35_DynamicWavesDark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BAABB"/>
      </a:accent1>
      <a:accent2>
        <a:srgbClr val="4CECD6"/>
      </a:accent2>
      <a:accent3>
        <a:srgbClr val="31FD29"/>
      </a:accent3>
      <a:accent4>
        <a:srgbClr val="FEFB00"/>
      </a:accent4>
      <a:accent5>
        <a:srgbClr val="F8ADB9"/>
      </a:accent5>
      <a:accent6>
        <a:srgbClr val="DE9DFE"/>
      </a:accent6>
      <a:hlink>
        <a:srgbClr val="0000FF"/>
      </a:hlink>
      <a:folHlink>
        <a:srgbClr val="FF00FF"/>
      </a:folHlink>
    </a:clrScheme>
    <a:fontScheme name="35_DynamicWavesDark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5_DynamicWavesDar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satOff val="5092"/>
                <a:lumOff val="-28652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1005</Words>
  <Application>Microsoft Office PowerPoint</Application>
  <PresentationFormat>Custom</PresentationFormat>
  <Paragraphs>156</Paragraphs>
  <Slides>41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Graphik</vt:lpstr>
      <vt:lpstr>Graphik Light</vt:lpstr>
      <vt:lpstr>Helvetica Neue</vt:lpstr>
      <vt:lpstr>Produkt Extralight</vt:lpstr>
      <vt:lpstr>Produkt Light</vt:lpstr>
      <vt:lpstr>35_DynamicWavesDark</vt:lpstr>
      <vt:lpstr>Recreational Boating Safety -  INFLUENCE BOATERS’BEHAVIORS</vt:lpstr>
      <vt:lpstr>PowerPoint Presentation</vt:lpstr>
      <vt:lpstr>WHY?</vt:lpstr>
      <vt:lpstr>PowerPoint Presentation</vt:lpstr>
      <vt:lpstr>PowerPoint Presentation</vt:lpstr>
      <vt:lpstr>HOW?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Auxiliary Paddlecraft Safety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Pam Dillon</dc:creator>
  <cp:lastModifiedBy>Pam Dillon</cp:lastModifiedBy>
  <cp:revision>1</cp:revision>
  <dcterms:modified xsi:type="dcterms:W3CDTF">2026-10-16T02:06:00Z</dcterms:modified>
</cp:coreProperties>
</file>